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66" r:id="rId11"/>
    <p:sldId id="267" r:id="rId12"/>
    <p:sldId id="273" r:id="rId13"/>
    <p:sldId id="272" r:id="rId14"/>
    <p:sldId id="268" r:id="rId15"/>
    <p:sldId id="269" r:id="rId16"/>
    <p:sldId id="270" r:id="rId17"/>
    <p:sldId id="271" r:id="rId18"/>
    <p:sldId id="296" r:id="rId19"/>
    <p:sldId id="297" r:id="rId20"/>
    <p:sldId id="299" r:id="rId21"/>
    <p:sldId id="298" r:id="rId22"/>
    <p:sldId id="295" r:id="rId23"/>
    <p:sldId id="274" r:id="rId24"/>
    <p:sldId id="275" r:id="rId25"/>
    <p:sldId id="276" r:id="rId26"/>
    <p:sldId id="279" r:id="rId27"/>
    <p:sldId id="281" r:id="rId28"/>
    <p:sldId id="282" r:id="rId29"/>
    <p:sldId id="283" r:id="rId30"/>
    <p:sldId id="285" r:id="rId31"/>
    <p:sldId id="294" r:id="rId32"/>
    <p:sldId id="289" r:id="rId33"/>
    <p:sldId id="286" r:id="rId34"/>
    <p:sldId id="288" r:id="rId35"/>
    <p:sldId id="291" r:id="rId36"/>
  </p:sldIdLst>
  <p:sldSz cx="10404475" cy="7315200"/>
  <p:notesSz cx="6858000" cy="9144000"/>
  <p:defaultTextStyle>
    <a:defPPr>
      <a:defRPr lang="ru-RU"/>
    </a:defPPr>
    <a:lvl1pPr marL="0" algn="l" defTabSz="10125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6258" algn="l" defTabSz="10125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2515" algn="l" defTabSz="10125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8773" algn="l" defTabSz="10125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25030" algn="l" defTabSz="10125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31288" algn="l" defTabSz="10125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37545" algn="l" defTabSz="10125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43803" algn="l" defTabSz="10125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50060" algn="l" defTabSz="10125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04">
          <p15:clr>
            <a:srgbClr val="A4A3A4"/>
          </p15:clr>
        </p15:guide>
        <p15:guide id="4" pos="32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258" y="-72"/>
      </p:cViewPr>
      <p:guideLst>
        <p:guide orient="horz" pos="2160"/>
        <p:guide orient="horz" pos="2304"/>
        <p:guide pos="2880"/>
        <p:guide pos="32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0336" y="2272454"/>
            <a:ext cx="8843804" cy="15680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0671" y="4145280"/>
            <a:ext cx="728313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6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8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5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7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43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5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43244" y="292948"/>
            <a:ext cx="2341007" cy="624162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0224" y="292948"/>
            <a:ext cx="6849613" cy="62416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882" y="4700694"/>
            <a:ext cx="8843804" cy="145288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1882" y="3100495"/>
            <a:ext cx="8843804" cy="160019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62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25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87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5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31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37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43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50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0224" y="1706880"/>
            <a:ext cx="4595310" cy="4827694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88941" y="1706880"/>
            <a:ext cx="4595310" cy="4827694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1637454"/>
            <a:ext cx="4597117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258" indent="0">
              <a:buNone/>
              <a:defRPr sz="2200" b="1"/>
            </a:lvl2pPr>
            <a:lvl3pPr marL="1012515" indent="0">
              <a:buNone/>
              <a:defRPr sz="2000" b="1"/>
            </a:lvl3pPr>
            <a:lvl4pPr marL="1518773" indent="0">
              <a:buNone/>
              <a:defRPr sz="1800" b="1"/>
            </a:lvl4pPr>
            <a:lvl5pPr marL="2025030" indent="0">
              <a:buNone/>
              <a:defRPr sz="1800" b="1"/>
            </a:lvl5pPr>
            <a:lvl6pPr marL="2531288" indent="0">
              <a:buNone/>
              <a:defRPr sz="1800" b="1"/>
            </a:lvl6pPr>
            <a:lvl7pPr marL="3037545" indent="0">
              <a:buNone/>
              <a:defRPr sz="1800" b="1"/>
            </a:lvl7pPr>
            <a:lvl8pPr marL="3543803" indent="0">
              <a:buNone/>
              <a:defRPr sz="1800" b="1"/>
            </a:lvl8pPr>
            <a:lvl9pPr marL="405006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0224" y="2319867"/>
            <a:ext cx="4597117" cy="4214707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5330" y="1637454"/>
            <a:ext cx="4598922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258" indent="0">
              <a:buNone/>
              <a:defRPr sz="2200" b="1"/>
            </a:lvl2pPr>
            <a:lvl3pPr marL="1012515" indent="0">
              <a:buNone/>
              <a:defRPr sz="2000" b="1"/>
            </a:lvl3pPr>
            <a:lvl4pPr marL="1518773" indent="0">
              <a:buNone/>
              <a:defRPr sz="1800" b="1"/>
            </a:lvl4pPr>
            <a:lvl5pPr marL="2025030" indent="0">
              <a:buNone/>
              <a:defRPr sz="1800" b="1"/>
            </a:lvl5pPr>
            <a:lvl6pPr marL="2531288" indent="0">
              <a:buNone/>
              <a:defRPr sz="1800" b="1"/>
            </a:lvl6pPr>
            <a:lvl7pPr marL="3037545" indent="0">
              <a:buNone/>
              <a:defRPr sz="1800" b="1"/>
            </a:lvl7pPr>
            <a:lvl8pPr marL="3543803" indent="0">
              <a:buNone/>
              <a:defRPr sz="1800" b="1"/>
            </a:lvl8pPr>
            <a:lvl9pPr marL="405006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85330" y="2319867"/>
            <a:ext cx="4598922" cy="4214707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291253"/>
            <a:ext cx="3423001" cy="123952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860" y="291254"/>
            <a:ext cx="5816391" cy="624332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0224" y="1530774"/>
            <a:ext cx="3423001" cy="5003801"/>
          </a:xfrm>
        </p:spPr>
        <p:txBody>
          <a:bodyPr/>
          <a:lstStyle>
            <a:lvl1pPr marL="0" indent="0">
              <a:buNone/>
              <a:defRPr sz="1600"/>
            </a:lvl1pPr>
            <a:lvl2pPr marL="506258" indent="0">
              <a:buNone/>
              <a:defRPr sz="1300"/>
            </a:lvl2pPr>
            <a:lvl3pPr marL="1012515" indent="0">
              <a:buNone/>
              <a:defRPr sz="1100"/>
            </a:lvl3pPr>
            <a:lvl4pPr marL="1518773" indent="0">
              <a:buNone/>
              <a:defRPr sz="1000"/>
            </a:lvl4pPr>
            <a:lvl5pPr marL="2025030" indent="0">
              <a:buNone/>
              <a:defRPr sz="1000"/>
            </a:lvl5pPr>
            <a:lvl6pPr marL="2531288" indent="0">
              <a:buNone/>
              <a:defRPr sz="1000"/>
            </a:lvl6pPr>
            <a:lvl7pPr marL="3037545" indent="0">
              <a:buNone/>
              <a:defRPr sz="1000"/>
            </a:lvl7pPr>
            <a:lvl8pPr marL="3543803" indent="0">
              <a:buNone/>
              <a:defRPr sz="1000"/>
            </a:lvl8pPr>
            <a:lvl9pPr marL="405006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350" y="5120640"/>
            <a:ext cx="6242685" cy="60452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9350" y="653627"/>
            <a:ext cx="6242685" cy="4389120"/>
          </a:xfrm>
        </p:spPr>
        <p:txBody>
          <a:bodyPr/>
          <a:lstStyle>
            <a:lvl1pPr marL="0" indent="0">
              <a:buNone/>
              <a:defRPr sz="3500"/>
            </a:lvl1pPr>
            <a:lvl2pPr marL="506258" indent="0">
              <a:buNone/>
              <a:defRPr sz="3100"/>
            </a:lvl2pPr>
            <a:lvl3pPr marL="1012515" indent="0">
              <a:buNone/>
              <a:defRPr sz="2700"/>
            </a:lvl3pPr>
            <a:lvl4pPr marL="1518773" indent="0">
              <a:buNone/>
              <a:defRPr sz="2200"/>
            </a:lvl4pPr>
            <a:lvl5pPr marL="2025030" indent="0">
              <a:buNone/>
              <a:defRPr sz="2200"/>
            </a:lvl5pPr>
            <a:lvl6pPr marL="2531288" indent="0">
              <a:buNone/>
              <a:defRPr sz="2200"/>
            </a:lvl6pPr>
            <a:lvl7pPr marL="3037545" indent="0">
              <a:buNone/>
              <a:defRPr sz="2200"/>
            </a:lvl7pPr>
            <a:lvl8pPr marL="3543803" indent="0">
              <a:buNone/>
              <a:defRPr sz="2200"/>
            </a:lvl8pPr>
            <a:lvl9pPr marL="4050060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9350" y="5725161"/>
            <a:ext cx="6242685" cy="858519"/>
          </a:xfrm>
        </p:spPr>
        <p:txBody>
          <a:bodyPr/>
          <a:lstStyle>
            <a:lvl1pPr marL="0" indent="0">
              <a:buNone/>
              <a:defRPr sz="1600"/>
            </a:lvl1pPr>
            <a:lvl2pPr marL="506258" indent="0">
              <a:buNone/>
              <a:defRPr sz="1300"/>
            </a:lvl2pPr>
            <a:lvl3pPr marL="1012515" indent="0">
              <a:buNone/>
              <a:defRPr sz="1100"/>
            </a:lvl3pPr>
            <a:lvl4pPr marL="1518773" indent="0">
              <a:buNone/>
              <a:defRPr sz="1000"/>
            </a:lvl4pPr>
            <a:lvl5pPr marL="2025030" indent="0">
              <a:buNone/>
              <a:defRPr sz="1000"/>
            </a:lvl5pPr>
            <a:lvl6pPr marL="2531288" indent="0">
              <a:buNone/>
              <a:defRPr sz="1000"/>
            </a:lvl6pPr>
            <a:lvl7pPr marL="3037545" indent="0">
              <a:buNone/>
              <a:defRPr sz="1000"/>
            </a:lvl7pPr>
            <a:lvl8pPr marL="3543803" indent="0">
              <a:buNone/>
              <a:defRPr sz="1000"/>
            </a:lvl8pPr>
            <a:lvl9pPr marL="405006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292947"/>
            <a:ext cx="9364028" cy="1219200"/>
          </a:xfrm>
          <a:prstGeom prst="rect">
            <a:avLst/>
          </a:prstGeom>
        </p:spPr>
        <p:txBody>
          <a:bodyPr vert="horz" lIns="101252" tIns="50626" rIns="101252" bIns="5062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1706880"/>
            <a:ext cx="9364028" cy="4827694"/>
          </a:xfrm>
          <a:prstGeom prst="rect">
            <a:avLst/>
          </a:prstGeom>
        </p:spPr>
        <p:txBody>
          <a:bodyPr vert="horz" lIns="101252" tIns="50626" rIns="101252" bIns="5062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0224" y="6780107"/>
            <a:ext cx="2427711" cy="389467"/>
          </a:xfrm>
          <a:prstGeom prst="rect">
            <a:avLst/>
          </a:prstGeom>
        </p:spPr>
        <p:txBody>
          <a:bodyPr vert="horz" lIns="101252" tIns="50626" rIns="101252" bIns="5062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54863" y="6780107"/>
            <a:ext cx="3294750" cy="389467"/>
          </a:xfrm>
          <a:prstGeom prst="rect">
            <a:avLst/>
          </a:prstGeom>
        </p:spPr>
        <p:txBody>
          <a:bodyPr vert="horz" lIns="101252" tIns="50626" rIns="101252" bIns="5062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56540" y="6780107"/>
            <a:ext cx="2427711" cy="389467"/>
          </a:xfrm>
          <a:prstGeom prst="rect">
            <a:avLst/>
          </a:prstGeom>
        </p:spPr>
        <p:txBody>
          <a:bodyPr vert="horz" lIns="101252" tIns="50626" rIns="101252" bIns="5062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515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9693" indent="-379693" algn="l" defTabSz="1012515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2669" indent="-316411" algn="l" defTabSz="1012515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5644" indent="-253129" algn="l" defTabSz="101251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1901" indent="-253129" algn="l" defTabSz="1012515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8159" indent="-253129" algn="l" defTabSz="1012515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84417" indent="-253129" algn="l" defTabSz="101251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0674" indent="-253129" algn="l" defTabSz="101251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6932" indent="-253129" algn="l" defTabSz="101251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03189" indent="-253129" algn="l" defTabSz="101251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25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6258" algn="l" defTabSz="10125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2515" algn="l" defTabSz="10125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8773" algn="l" defTabSz="10125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5030" algn="l" defTabSz="10125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1288" algn="l" defTabSz="10125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7545" algn="l" defTabSz="10125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3803" algn="l" defTabSz="10125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50060" algn="l" defTabSz="10125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475" cy="7315200"/>
          </a:xfr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0535" y="1585898"/>
            <a:ext cx="3954067" cy="257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44453" y="4157666"/>
            <a:ext cx="9787006" cy="1025570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Эффективное взаимодействие  с родителями по формированию целостной личности ребенка дошкольного возраста в процессе использования дидактического материала  Календарь « Круглый год –вместе »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87395" y="5586426"/>
            <a:ext cx="8858312" cy="1148681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Нугманова Самал Мураткановна - </a:t>
            </a:r>
            <a:r>
              <a:rPr lang="kk-KZ" sz="1600" dirty="0" smtClean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педагог-эксперт методист </a:t>
            </a:r>
          </a:p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Какимова Альфия  Кайсаровна - </a:t>
            </a:r>
            <a:r>
              <a:rPr lang="kk-KZ" sz="1600" dirty="0" smtClean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в</a:t>
            </a:r>
            <a:r>
              <a:rPr lang="kk-KZ" sz="1600" dirty="0" smtClean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оспитатель</a:t>
            </a:r>
            <a:r>
              <a:rPr lang="kk-KZ" sz="1600" i="1" dirty="0" smtClean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 </a:t>
            </a:r>
            <a:endParaRPr lang="kk-KZ" sz="1600" dirty="0" smtClean="0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 hangingPunct="0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Ескалиева Гульжазира Сериковна </a:t>
            </a:r>
            <a:r>
              <a:rPr lang="kk-KZ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педагог-эксперт  педагог –психолог</a:t>
            </a:r>
          </a:p>
          <a:p>
            <a:pPr algn="ctr" hangingPunct="0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8899" y="657204"/>
            <a:ext cx="7215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ГККП «Ясли-сад №1 г.Аксая отдела образования  Бурлинского  района управления образования акимата  Западно-Казахстанской области</a:t>
            </a: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1597137" y="585259"/>
            <a:ext cx="3523166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«Какие бывают фигуры»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21" r="1316" b="12836"/>
          <a:stretch/>
        </p:blipFill>
        <p:spPr bwMode="auto">
          <a:xfrm>
            <a:off x="1433269" y="1437833"/>
            <a:ext cx="3031562" cy="1989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5693842" y="585260"/>
            <a:ext cx="3031562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«Времена года»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фото\IMG_20190820_145429.jpg"/>
          <p:cNvPicPr>
            <a:picLocks noChangeAspect="1" noChangeArrowheads="1"/>
          </p:cNvPicPr>
          <p:nvPr/>
        </p:nvPicPr>
        <p:blipFill>
          <a:blip r:embed="rId4" cstate="print"/>
          <a:srcRect l="6688" t="29000" r="7476" b="21651"/>
          <a:stretch>
            <a:fillRect/>
          </a:stretch>
        </p:blipFill>
        <p:spPr bwMode="auto">
          <a:xfrm>
            <a:off x="5448042" y="1276535"/>
            <a:ext cx="3359297" cy="215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597137" y="5654623"/>
            <a:ext cx="4014771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«Ты кто?» по сказке  «Репка»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1005" y="3811218"/>
            <a:ext cx="2949628" cy="1766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80" r="10158" b="9281"/>
          <a:stretch/>
        </p:blipFill>
        <p:spPr bwMode="auto">
          <a:xfrm>
            <a:off x="5448040" y="3811217"/>
            <a:ext cx="3359298" cy="1843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5284171" y="5654623"/>
            <a:ext cx="3768969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«Домашние животные»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5" name="Прямоугольник 4"/>
          <p:cNvSpPr/>
          <p:nvPr/>
        </p:nvSpPr>
        <p:spPr>
          <a:xfrm>
            <a:off x="777796" y="3196749"/>
            <a:ext cx="352316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b="1" dirty="0"/>
          </a:p>
        </p:txBody>
      </p:sp>
      <p:pic>
        <p:nvPicPr>
          <p:cNvPr id="2051" name="Picture 3" descr="C:\Users\User\Desktop\фото\IMG_20190820_154900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226" y="1276535"/>
            <a:ext cx="2270786" cy="3010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User\Desktop\фото\IMG_20190820_154921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67" y="1430152"/>
            <a:ext cx="2234567" cy="2765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User\Desktop\фото\IMG_20190820_154935_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5086" y="1276536"/>
            <a:ext cx="2198553" cy="291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601119" y="585260"/>
            <a:ext cx="5202238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«Кто где  живет 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User\Desktop\фото\IMG_20190820_145031.jpg"/>
          <p:cNvPicPr>
            <a:picLocks noChangeAspect="1" noChangeArrowheads="1"/>
          </p:cNvPicPr>
          <p:nvPr/>
        </p:nvPicPr>
        <p:blipFill>
          <a:blip r:embed="rId6" cstate="print"/>
          <a:srcRect l="13955" t="13955" r="24023" b="11618"/>
          <a:stretch>
            <a:fillRect/>
          </a:stretch>
        </p:blipFill>
        <p:spPr bwMode="auto">
          <a:xfrm>
            <a:off x="3563555" y="5040154"/>
            <a:ext cx="2867694" cy="184340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601119" y="4348877"/>
            <a:ext cx="5202238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«Кто что ест 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5" name="Прямоугольник 4"/>
          <p:cNvSpPr/>
          <p:nvPr/>
        </p:nvSpPr>
        <p:spPr>
          <a:xfrm>
            <a:off x="777796" y="3196749"/>
            <a:ext cx="352316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601119" y="585260"/>
            <a:ext cx="5202238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Дерево времена  года  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фото\IMG_20190820_145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269" y="969301"/>
            <a:ext cx="2212221" cy="2765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User\Desktop\фото\IMG_20190820_145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0919" y="892493"/>
            <a:ext cx="2188852" cy="273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User\Desktop\фото\IMG_20190820_145406.jpg"/>
          <p:cNvPicPr>
            <a:picLocks noChangeAspect="1" noChangeArrowheads="1"/>
          </p:cNvPicPr>
          <p:nvPr/>
        </p:nvPicPr>
        <p:blipFill>
          <a:blip r:embed="rId5" cstate="print"/>
          <a:srcRect l="6688" r="4326"/>
          <a:stretch>
            <a:fillRect/>
          </a:stretch>
        </p:blipFill>
        <p:spPr bwMode="auto">
          <a:xfrm>
            <a:off x="1187467" y="3888026"/>
            <a:ext cx="3552708" cy="192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13928" y="5885048"/>
            <a:ext cx="4588310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Расскажи сказку  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C:\Users\User\Desktop\фото\IMG_20190820_145801.jpg"/>
          <p:cNvPicPr>
            <a:picLocks noChangeAspect="1" noChangeArrowheads="1"/>
          </p:cNvPicPr>
          <p:nvPr/>
        </p:nvPicPr>
        <p:blipFill>
          <a:blip r:embed="rId6" cstate="print"/>
          <a:srcRect l="3538" t="10101" r="4325"/>
          <a:stretch>
            <a:fillRect/>
          </a:stretch>
        </p:blipFill>
        <p:spPr bwMode="auto">
          <a:xfrm>
            <a:off x="5857710" y="3888026"/>
            <a:ext cx="3359298" cy="1843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5611908" y="5808240"/>
            <a:ext cx="3768969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 Транспорт  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67" y="1276535"/>
            <a:ext cx="2703825" cy="1843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77796" y="3196749"/>
            <a:ext cx="352316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«Собираем лото»</a:t>
            </a:r>
            <a:endParaRPr lang="ru-RU" b="1" dirty="0"/>
          </a:p>
        </p:txBody>
      </p:sp>
      <p:pic>
        <p:nvPicPr>
          <p:cNvPr id="7" name="Picture 6" descr="E:\альфия проект\IMG_7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30" y="1046110"/>
            <a:ext cx="3178019" cy="2073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5" descr="фон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72" y="162560"/>
            <a:ext cx="10404511" cy="73152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5203" y="1276535"/>
            <a:ext cx="2949628" cy="1843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E:\альфия проект\IMG_7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1250" y="1201421"/>
            <a:ext cx="2867694" cy="1918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3269" y="3734409"/>
            <a:ext cx="3106590" cy="2073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515204" y="3196749"/>
            <a:ext cx="4795499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«Собираем лото»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31250" y="3273557"/>
            <a:ext cx="3195429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«Готовим салат»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515204" y="5961856"/>
            <a:ext cx="3768969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«Говорим на 3 языках»</a:t>
            </a:r>
            <a:endParaRPr lang="ru-RU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5447" y="3734409"/>
            <a:ext cx="3296409" cy="209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267381" y="5961856"/>
            <a:ext cx="335929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«Построим  новый дом»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pic>
        <p:nvPicPr>
          <p:cNvPr id="4098" name="Picture 2" descr="C:\Users\User\Desktop\фото\IMG_20190820_152141_HDR.jpg"/>
          <p:cNvPicPr>
            <a:picLocks noChangeAspect="1" noChangeArrowheads="1"/>
          </p:cNvPicPr>
          <p:nvPr/>
        </p:nvPicPr>
        <p:blipFill>
          <a:blip r:embed="rId3" cstate="print"/>
          <a:srcRect l="1963" b="2751"/>
          <a:stretch>
            <a:fillRect/>
          </a:stretch>
        </p:blipFill>
        <p:spPr bwMode="auto">
          <a:xfrm>
            <a:off x="1269400" y="431642"/>
            <a:ext cx="2949628" cy="2227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User\Desktop\фото\IMG_20190820_154758_HDR.jpg"/>
          <p:cNvPicPr>
            <a:picLocks noChangeAspect="1" noChangeArrowheads="1"/>
          </p:cNvPicPr>
          <p:nvPr/>
        </p:nvPicPr>
        <p:blipFill>
          <a:blip r:embed="rId4" cstate="print"/>
          <a:srcRect l="15969" r="20120"/>
          <a:stretch>
            <a:fillRect/>
          </a:stretch>
        </p:blipFill>
        <p:spPr bwMode="auto">
          <a:xfrm>
            <a:off x="4382896" y="3503983"/>
            <a:ext cx="2306858" cy="2559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User\Desktop\фото\IMG_20190820_155014_HDR.jpg"/>
          <p:cNvPicPr>
            <a:picLocks noChangeAspect="1" noChangeArrowheads="1"/>
          </p:cNvPicPr>
          <p:nvPr/>
        </p:nvPicPr>
        <p:blipFill>
          <a:blip r:embed="rId5" cstate="print"/>
          <a:srcRect l="22438" t="21650" r="12201" b="12201"/>
          <a:stretch>
            <a:fillRect/>
          </a:stretch>
        </p:blipFill>
        <p:spPr bwMode="auto">
          <a:xfrm>
            <a:off x="6758986" y="431642"/>
            <a:ext cx="315163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859730" y="2659089"/>
            <a:ext cx="3441232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«Расскажи о транспорте»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91292" y="6192282"/>
            <a:ext cx="3441232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« Кто живет в воде»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6922854" y="2889515"/>
            <a:ext cx="3277364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«Кто живет в лесу»</a:t>
            </a:r>
            <a:endParaRPr lang="ru-RU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3598" y="3503983"/>
            <a:ext cx="3113496" cy="206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515203" y="5731430"/>
            <a:ext cx="4610804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«Найди  пару»</a:t>
            </a:r>
            <a:endParaRPr lang="ru-RU" dirty="0"/>
          </a:p>
        </p:txBody>
      </p:sp>
      <p:pic>
        <p:nvPicPr>
          <p:cNvPr id="13" name="Picture 2" descr="G:\фотооо май отчет217ж РОО\игры с детми\IMG_23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301792" y="3125046"/>
            <a:ext cx="2150640" cy="2908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6840920" y="5731430"/>
            <a:ext cx="2785759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«Загадочные  фигуры»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151" y="2121429"/>
            <a:ext cx="3051339" cy="2381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1994" y="4579302"/>
            <a:ext cx="4014772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«Построим  новый дом»</a:t>
            </a:r>
            <a:endParaRPr lang="ru-RU" dirty="0"/>
          </a:p>
        </p:txBody>
      </p:sp>
      <p:pic>
        <p:nvPicPr>
          <p:cNvPr id="1026" name="Picture 2" descr="C:\Users\User\Desktop\фото\IMG_20190820_152254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2854" y="2048182"/>
            <a:ext cx="2895005" cy="2367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фото\IMG_20190820_154640_HDR.jpg"/>
          <p:cNvPicPr>
            <a:picLocks noChangeAspect="1" noChangeArrowheads="1"/>
          </p:cNvPicPr>
          <p:nvPr/>
        </p:nvPicPr>
        <p:blipFill>
          <a:blip r:embed="rId5" cstate="print"/>
          <a:srcRect l="21650" t="14300" r="38188" b="11151"/>
          <a:stretch>
            <a:fillRect/>
          </a:stretch>
        </p:blipFill>
        <p:spPr bwMode="auto">
          <a:xfrm>
            <a:off x="4300962" y="738877"/>
            <a:ext cx="2130287" cy="2780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727424" y="3657600"/>
            <a:ext cx="311349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«Кто живет в лесу»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32524" y="4502494"/>
            <a:ext cx="221222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Транспорт»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55160" y="6192282"/>
            <a:ext cx="303156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« Кто что ест»</a:t>
            </a:r>
            <a:endParaRPr lang="ru-RU" dirty="0"/>
          </a:p>
        </p:txBody>
      </p:sp>
      <p:pic>
        <p:nvPicPr>
          <p:cNvPr id="1029" name="Picture 5" descr="C:\Users\User\Desktop\фото\IMG_20190820_154740_HDR.jpg"/>
          <p:cNvPicPr>
            <a:picLocks noChangeAspect="1" noChangeArrowheads="1"/>
          </p:cNvPicPr>
          <p:nvPr/>
        </p:nvPicPr>
        <p:blipFill>
          <a:blip r:embed="rId6" cstate="print"/>
          <a:srcRect l="53149" t="23751" r="6689" b="15350"/>
          <a:stretch>
            <a:fillRect/>
          </a:stretch>
        </p:blipFill>
        <p:spPr bwMode="auto">
          <a:xfrm>
            <a:off x="4382896" y="4041644"/>
            <a:ext cx="2212221" cy="2073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498412" y="508450"/>
            <a:ext cx="6063124" cy="1025570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Обмен опытом по использованию для развития детей  календаря  - фотодневники совместной деятельности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Фото Дронова\IMG-20190718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390" y="1828787"/>
            <a:ext cx="2614543" cy="3267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F:\Фото Дронова\IMG-20190718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4137095" y="1583770"/>
            <a:ext cx="2515096" cy="314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F:\Фото Дронова\IMG-20190718-WA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722" y="1967812"/>
            <a:ext cx="2601137" cy="3316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081443" y="5116962"/>
            <a:ext cx="2241589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Пашиных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-11751"/>
            <a:ext cx="10404511" cy="7315200"/>
          </a:xfrm>
        </p:spPr>
      </p:pic>
      <p:sp>
        <p:nvSpPr>
          <p:cNvPr id="8" name="Прямоугольник 7"/>
          <p:cNvSpPr/>
          <p:nvPr/>
        </p:nvSpPr>
        <p:spPr>
          <a:xfrm>
            <a:off x="4197264" y="969301"/>
            <a:ext cx="3217194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Джексеновых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928" y="1730184"/>
            <a:ext cx="3195430" cy="2249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9358" y="3646940"/>
            <a:ext cx="2621891" cy="3273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1249" y="1512147"/>
            <a:ext cx="3505191" cy="2467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-11751"/>
            <a:ext cx="10404511" cy="7315200"/>
          </a:xfrm>
        </p:spPr>
      </p:pic>
      <p:sp>
        <p:nvSpPr>
          <p:cNvPr id="8" name="Прямоугольник 7"/>
          <p:cNvSpPr/>
          <p:nvPr/>
        </p:nvSpPr>
        <p:spPr>
          <a:xfrm>
            <a:off x="4197264" y="969301"/>
            <a:ext cx="3217194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Бекешевых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116" y="1633382"/>
            <a:ext cx="3330148" cy="2341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7381" y="1633770"/>
            <a:ext cx="3275227" cy="2302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555" y="4195260"/>
            <a:ext cx="368703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7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-11751"/>
            <a:ext cx="10404511" cy="7315200"/>
          </a:xfrm>
        </p:spPr>
      </p:pic>
      <p:sp>
        <p:nvSpPr>
          <p:cNvPr id="8" name="Прямоугольник 7"/>
          <p:cNvSpPr/>
          <p:nvPr/>
        </p:nvSpPr>
        <p:spPr>
          <a:xfrm>
            <a:off x="4197264" y="969301"/>
            <a:ext cx="3217194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  Олешко.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2158" y="3705443"/>
            <a:ext cx="2622701" cy="3278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928" y="1429978"/>
            <a:ext cx="3236415" cy="22754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920" y="1429978"/>
            <a:ext cx="3139325" cy="220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5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7" name="Прямоугольник 6"/>
          <p:cNvSpPr/>
          <p:nvPr/>
        </p:nvSpPr>
        <p:spPr>
          <a:xfrm>
            <a:off x="3657812" y="761980"/>
            <a:ext cx="3226334" cy="640850"/>
          </a:xfrm>
          <a:prstGeom prst="rect">
            <a:avLst/>
          </a:prstGeom>
        </p:spPr>
        <p:txBody>
          <a:bodyPr wrap="none" lIns="101252" tIns="50626" rIns="101252" bIns="50626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248" y="1600186"/>
            <a:ext cx="9347836" cy="3795560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– первое звено в системе  образования. Расширяя кругозор детей, формируя их поведение, волю, характер, педагог воздействует на ребенка посредством слова. В дидактических играх и упражнениях дети подводятся не только к восприятию предмета в целом, но и умению выделять отдельные признаки, качества предмета, отношение одних предметов к другим, к умению выразить это в речи.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настоящее время актуальным становится задача оказания психолого-педагогической помощи родителям в осуществлении ими функций воспитания своих детей, что семья и детский сад, имея свои особые функции, не могут заменить друг друга.</a:t>
            </a:r>
          </a:p>
          <a:p>
            <a:endParaRPr lang="ru-RU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8" name="Прямоугольник 7"/>
          <p:cNvSpPr/>
          <p:nvPr/>
        </p:nvSpPr>
        <p:spPr>
          <a:xfrm>
            <a:off x="4197264" y="969301"/>
            <a:ext cx="3217194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Кужаевых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730" y="3119940"/>
            <a:ext cx="2557555" cy="3196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7863" y="1360296"/>
            <a:ext cx="3223222" cy="22661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992" y="3119940"/>
            <a:ext cx="2760730" cy="34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-70509"/>
            <a:ext cx="10404511" cy="7315200"/>
          </a:xfrm>
        </p:spPr>
      </p:pic>
      <p:sp>
        <p:nvSpPr>
          <p:cNvPr id="8" name="Прямоугольник 7"/>
          <p:cNvSpPr/>
          <p:nvPr/>
        </p:nvSpPr>
        <p:spPr>
          <a:xfrm>
            <a:off x="4197264" y="969301"/>
            <a:ext cx="3217194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  Сеитовых.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2217" y="1250794"/>
            <a:ext cx="2553843" cy="3198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673" y="1398048"/>
            <a:ext cx="2434654" cy="3043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946" y="4087073"/>
            <a:ext cx="2330008" cy="2918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892" y="4087074"/>
            <a:ext cx="2195146" cy="27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71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pic>
        <p:nvPicPr>
          <p:cNvPr id="4" name="Picture 4" descr="F:\Фото Дронова\IMG-20190718-WA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674" y="2044621"/>
            <a:ext cx="2637079" cy="3302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F:\Фото Дронова\IMG-20190718-WA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3226" y="3273558"/>
            <a:ext cx="2438566" cy="304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F:\Фото Дронова\IMG-20190718-WA0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8656" y="2121430"/>
            <a:ext cx="2602434" cy="3401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197265" y="969301"/>
            <a:ext cx="200994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Щербак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808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pic>
        <p:nvPicPr>
          <p:cNvPr id="4" name="Picture 2" descr="F:\Фото Дронова\IMG-20190718-WA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862" y="2582280"/>
            <a:ext cx="2621891" cy="314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F:\Фото Дронова\IMG-20190718-WA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5160" y="3503983"/>
            <a:ext cx="2539957" cy="2886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F:\Фото Дронова\IMG-20190718-WA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0591" y="2582281"/>
            <a:ext cx="2574114" cy="3217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170708" y="892493"/>
            <a:ext cx="2063059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Величко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pic>
        <p:nvPicPr>
          <p:cNvPr id="4" name="Picture 1" descr="G:\Фото Дронова\IMG-20190718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796" y="3657600"/>
            <a:ext cx="3113496" cy="2381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9" descr="F:\Фото Дронова\IMG-20190718-WA0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7094" y="2275046"/>
            <a:ext cx="2212221" cy="3069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G:\Фото Дронова\IMG-20190718-WA0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7052" y="3657600"/>
            <a:ext cx="3235818" cy="245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958872" y="1046110"/>
            <a:ext cx="248673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Семья Кузьминых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9" name="Прямоугольник 8"/>
          <p:cNvSpPr/>
          <p:nvPr/>
        </p:nvSpPr>
        <p:spPr>
          <a:xfrm>
            <a:off x="2601119" y="738876"/>
            <a:ext cx="5202238" cy="1025570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панно  и поделок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(с использованием высушенных листьев деревьев)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" descr="C:\Users\User\Pictures\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105" y="1600186"/>
            <a:ext cx="3056609" cy="1843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User\Pictures\dcc86795a54b1989614b76d2ab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4091" y="1600186"/>
            <a:ext cx="3126959" cy="2017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 descr="C:\Users\User\Pictures\img13.jpg"/>
          <p:cNvPicPr>
            <a:picLocks noChangeAspect="1" noChangeArrowheads="1"/>
          </p:cNvPicPr>
          <p:nvPr/>
        </p:nvPicPr>
        <p:blipFill>
          <a:blip r:embed="rId5" cstate="print"/>
          <a:srcRect l="1963" t="24642" r="41591" b="3801"/>
          <a:stretch>
            <a:fillRect/>
          </a:stretch>
        </p:blipFill>
        <p:spPr bwMode="auto">
          <a:xfrm>
            <a:off x="7004788" y="4425686"/>
            <a:ext cx="2714203" cy="1814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C:\Users\User\Pictures\кол.png"/>
          <p:cNvPicPr>
            <a:picLocks noChangeAspect="1" noChangeArrowheads="1"/>
          </p:cNvPicPr>
          <p:nvPr/>
        </p:nvPicPr>
        <p:blipFill>
          <a:blip r:embed="rId6" cstate="print"/>
          <a:srcRect l="9450" t="54725" r="43301" b="7476"/>
          <a:stretch>
            <a:fillRect/>
          </a:stretch>
        </p:blipFill>
        <p:spPr bwMode="auto">
          <a:xfrm>
            <a:off x="975390" y="4562684"/>
            <a:ext cx="2752034" cy="154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413956" y="3460623"/>
            <a:ext cx="3088849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Удивительное в природе</a:t>
            </a:r>
            <a:endParaRPr lang="ru-RU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 r="1750" b="15804"/>
          <a:stretch>
            <a:fillRect/>
          </a:stretch>
        </p:blipFill>
        <p:spPr bwMode="auto">
          <a:xfrm>
            <a:off x="3891292" y="4118452"/>
            <a:ext cx="2703825" cy="1629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1025570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поделок-подарков  по материалам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календаря.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012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5203" y="1199727"/>
            <a:ext cx="2130287" cy="251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User\Pictures\img26.jpg"/>
          <p:cNvPicPr>
            <a:picLocks noChangeAspect="1" noChangeArrowheads="1"/>
          </p:cNvPicPr>
          <p:nvPr/>
        </p:nvPicPr>
        <p:blipFill>
          <a:blip r:embed="rId4" cstate="print"/>
          <a:srcRect l="60525" t="8046" r="7795" b="13507"/>
          <a:stretch>
            <a:fillRect/>
          </a:stretch>
        </p:blipFill>
        <p:spPr bwMode="auto">
          <a:xfrm>
            <a:off x="4382897" y="1583769"/>
            <a:ext cx="2069361" cy="2381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5" descr="DSC012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32525" y="1122918"/>
            <a:ext cx="2130288" cy="2541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" descr="C:\Users\User\Pictures\книжки.jpg"/>
          <p:cNvPicPr>
            <a:picLocks noChangeAspect="1" noChangeArrowheads="1"/>
          </p:cNvPicPr>
          <p:nvPr/>
        </p:nvPicPr>
        <p:blipFill>
          <a:blip r:embed="rId6" cstate="print"/>
          <a:srcRect l="50086" t="30502" b="5534"/>
          <a:stretch>
            <a:fillRect/>
          </a:stretch>
        </p:blipFill>
        <p:spPr bwMode="auto">
          <a:xfrm>
            <a:off x="1433269" y="4348877"/>
            <a:ext cx="2458023" cy="2093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User\Pictures\detsad-68794-13973770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1488" y="4272070"/>
            <a:ext cx="2504657" cy="2150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433269" y="3888026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Книжки-малышки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медалей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3269" y="3888026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01119" y="892493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2350" y="738876"/>
            <a:ext cx="457977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Проект  «Посмотри памяти в глаза»</a:t>
            </a:r>
            <a:endParaRPr lang="ru-RU" dirty="0"/>
          </a:p>
        </p:txBody>
      </p:sp>
      <p:pic>
        <p:nvPicPr>
          <p:cNvPr id="9" name="Picture 2" descr="C:\Documents and Settings\admin\Рабочий стол\фото слайды\ФОТО\фото 9 мая\100_1252.JPG"/>
          <p:cNvPicPr>
            <a:picLocks noChangeAspect="1" noChangeArrowheads="1"/>
          </p:cNvPicPr>
          <p:nvPr/>
        </p:nvPicPr>
        <p:blipFill>
          <a:blip r:embed="rId3" cstate="print"/>
          <a:srcRect r="2199" b="46965"/>
          <a:stretch>
            <a:fillRect/>
          </a:stretch>
        </p:blipFill>
        <p:spPr bwMode="auto">
          <a:xfrm>
            <a:off x="1187466" y="1276535"/>
            <a:ext cx="2867694" cy="2101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834" y="1276536"/>
            <a:ext cx="3129042" cy="2227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C:\Documents and Settings\admin\Рабочий стол\открытые занятия Фото\9 мая смородинка\SAM_1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1292" y="4270081"/>
            <a:ext cx="3122525" cy="1981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3269" y="3888026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01119" y="892493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2350" y="738876"/>
            <a:ext cx="457977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6807" y="585260"/>
            <a:ext cx="6800531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Мини-проект «Сказочный огород»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H:\фото Альфия\IMG_4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94" y="1891004"/>
            <a:ext cx="3136313" cy="215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5" descr="H:\фото Альфия\IMG_44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52" y="4348877"/>
            <a:ext cx="3218718" cy="221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5" descr="H:\IMG-20170317-WA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994" y="4272069"/>
            <a:ext cx="3113496" cy="2185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1161" y="1891004"/>
            <a:ext cx="3149331" cy="2073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329979" y="3921932"/>
            <a:ext cx="3498713" cy="204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3269" y="3888026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01119" y="892493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2350" y="738876"/>
            <a:ext cx="457977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6807" y="738876"/>
            <a:ext cx="680053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28902" y="662067"/>
            <a:ext cx="4346672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Мини-проект «Семья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Чипполино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t="13959" b="20723"/>
          <a:stretch>
            <a:fillRect/>
          </a:stretch>
        </p:blipFill>
        <p:spPr bwMode="auto">
          <a:xfrm>
            <a:off x="3399688" y="1122918"/>
            <a:ext cx="3688531" cy="2084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48198">
            <a:off x="327857" y="2966323"/>
            <a:ext cx="2951569" cy="2073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3227" y="4579303"/>
            <a:ext cx="2852684" cy="192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03994">
            <a:off x="7103586" y="2796314"/>
            <a:ext cx="2828717" cy="1989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3879549" y="838181"/>
            <a:ext cx="2368728" cy="640850"/>
          </a:xfrm>
          <a:prstGeom prst="rect">
            <a:avLst/>
          </a:prstGeom>
        </p:spPr>
        <p:txBody>
          <a:bodyPr wrap="none" lIns="101252" tIns="50626" rIns="101252" bIns="50626">
            <a:spAutoFit/>
          </a:bodyPr>
          <a:lstStyle/>
          <a:p>
            <a:r>
              <a:rPr lang="ru-RU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endParaRPr lang="ru-RU" sz="35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3081" y="1835563"/>
            <a:ext cx="8574719" cy="2810675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Если мы, педагоги-дошкольники, специально учимся для того,  как знакомить ребенка с окружающим миром ,  то родителям в домашних условиях трудно подобрать и определить, чем и как надо заниматься  с ребенком, чтобы знакомить с окружающим миром. 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Решением этой проблемы  было разработано оригинальное пособие 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Календарь « Круглый год –вместе »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это дидактический материал для ежедневных занятий взрослого с ребенком в условиях семьи.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3269" y="3888026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01119" y="892493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2350" y="738876"/>
            <a:ext cx="457977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6807" y="738876"/>
            <a:ext cx="680053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0675" y="662068"/>
            <a:ext cx="5981190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Познавательно-исследовательский проект          «Маленькие огородники»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 descr="E:\альфия проект\IMG_8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862" y="2812706"/>
            <a:ext cx="3071547" cy="206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2854" y="2659090"/>
            <a:ext cx="3175956" cy="2118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358" y="1506962"/>
            <a:ext cx="3031562" cy="218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993803" y="4282244"/>
            <a:ext cx="3072341" cy="213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61006" y="5193771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01119" y="892493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2350" y="738876"/>
            <a:ext cx="457977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6807" y="738876"/>
            <a:ext cx="680053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0675" y="662068"/>
            <a:ext cx="5981190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Познавательно-исследовательский проект          «Маленькие огородники»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381" y="1505088"/>
            <a:ext cx="3113496" cy="1922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66" y="1455756"/>
            <a:ext cx="3195430" cy="1997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2897" y="3734408"/>
            <a:ext cx="2068323" cy="3011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1335" y="3657600"/>
            <a:ext cx="2212221" cy="2741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50590" y="3657601"/>
            <a:ext cx="2048353" cy="2841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3269" y="3888026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01119" y="892493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2350" y="738876"/>
            <a:ext cx="457977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6807" y="738876"/>
            <a:ext cx="680053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0675" y="662067"/>
            <a:ext cx="5981190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88742" y="662068"/>
            <a:ext cx="6554728" cy="133334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Нравственно-экологический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родительский     проект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  «Покормите птиц зимой»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9" name="Picture 2" descr="C:\Documents and Settings\admin\Рабочий стол\фото слайды\Новая папка\100_2813.jpg"/>
          <p:cNvPicPr>
            <a:picLocks noChangeAspect="1" noChangeArrowheads="1"/>
          </p:cNvPicPr>
          <p:nvPr/>
        </p:nvPicPr>
        <p:blipFill>
          <a:blip r:embed="rId3" cstate="print"/>
          <a:srcRect r="14569" b="12389"/>
          <a:stretch>
            <a:fillRect/>
          </a:stretch>
        </p:blipFill>
        <p:spPr bwMode="auto">
          <a:xfrm>
            <a:off x="731534" y="1676386"/>
            <a:ext cx="2682422" cy="1934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1" descr="C:\Documents and Settings\admin\Рабочий стол\фото слайды\Новая папка\100_2810.jpg"/>
          <p:cNvPicPr>
            <a:picLocks noChangeAspect="1" noChangeArrowheads="1"/>
          </p:cNvPicPr>
          <p:nvPr/>
        </p:nvPicPr>
        <p:blipFill>
          <a:blip r:embed="rId4" cstate="print"/>
          <a:srcRect r="24427" b="3628"/>
          <a:stretch>
            <a:fillRect/>
          </a:stretch>
        </p:blipFill>
        <p:spPr bwMode="auto">
          <a:xfrm>
            <a:off x="3891292" y="2889515"/>
            <a:ext cx="2458023" cy="2204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12" descr="C:\Documents and Settings\admin\Рабочий стол\фото слайды\Новая папка\100_2811.jpg"/>
          <p:cNvPicPr>
            <a:picLocks noChangeAspect="1" noChangeArrowheads="1"/>
          </p:cNvPicPr>
          <p:nvPr/>
        </p:nvPicPr>
        <p:blipFill>
          <a:blip r:embed="rId5" cstate="print"/>
          <a:srcRect r="24427" b="3628"/>
          <a:stretch>
            <a:fillRect/>
          </a:stretch>
        </p:blipFill>
        <p:spPr bwMode="auto">
          <a:xfrm>
            <a:off x="7250591" y="1814195"/>
            <a:ext cx="2379449" cy="2133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3" descr="C:\Documents and Settings\admin\Рабочий стол\фото слайды\Новая папка\100_2812.jpg"/>
          <p:cNvPicPr>
            <a:picLocks noChangeAspect="1" noChangeArrowheads="1"/>
          </p:cNvPicPr>
          <p:nvPr/>
        </p:nvPicPr>
        <p:blipFill>
          <a:blip r:embed="rId6" cstate="print"/>
          <a:srcRect r="24427" b="8008"/>
          <a:stretch>
            <a:fillRect/>
          </a:stretch>
        </p:blipFill>
        <p:spPr bwMode="auto">
          <a:xfrm>
            <a:off x="777796" y="4886536"/>
            <a:ext cx="2539957" cy="1880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14" descr="C:\Documents and Settings\admin\Рабочий стол\фото слайды\Новая папка\100_2808.jpg"/>
          <p:cNvPicPr>
            <a:picLocks noChangeAspect="1" noChangeArrowheads="1"/>
          </p:cNvPicPr>
          <p:nvPr/>
        </p:nvPicPr>
        <p:blipFill>
          <a:blip r:embed="rId7" cstate="print"/>
          <a:srcRect r="27026" b="2713"/>
          <a:stretch>
            <a:fillRect/>
          </a:stretch>
        </p:blipFill>
        <p:spPr bwMode="auto">
          <a:xfrm>
            <a:off x="7168656" y="4425685"/>
            <a:ext cx="243856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3269" y="3888026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01119" y="892493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2350" y="738876"/>
            <a:ext cx="457977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6807" y="738876"/>
            <a:ext cx="680053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0675" y="662067"/>
            <a:ext cx="5981190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16684" y="662067"/>
            <a:ext cx="517110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родителей в жизни детского сада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" name="Picture 3" descr="D:\ВСЕ ФОТО\родит собрание мастер класс ЛТ\20131210_133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269" y="1199727"/>
            <a:ext cx="2855807" cy="2007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531994" y="3196750"/>
            <a:ext cx="4670244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Тренинговое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занятие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«Я выбираю тебя»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" name="Picture 4" descr="D:\ВСЕ ФОТО\родит собрание мастер класс ЛТ\20131210_135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513" y="1122919"/>
            <a:ext cx="3113496" cy="202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5939644" y="3273557"/>
            <a:ext cx="446483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Круглый стол « Лицом к природе»</a:t>
            </a:r>
            <a:endParaRPr lang="ru-RU" b="1" dirty="0"/>
          </a:p>
        </p:txBody>
      </p:sp>
      <p:pic>
        <p:nvPicPr>
          <p:cNvPr id="23" name="Picture 2" descr="G:\IMG_2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555" y="3939230"/>
            <a:ext cx="3194852" cy="1945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>
            <a:off x="1761005" y="5961856"/>
            <a:ext cx="6800531" cy="717794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еминар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практиум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«Мастерим своими руками»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3269" y="3888026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01119" y="892493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2350" y="738876"/>
            <a:ext cx="457977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6807" y="738876"/>
            <a:ext cx="680053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0675" y="662067"/>
            <a:ext cx="5981190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D:\ВСЕ ФОТО\родит собрание мастер класс ЛТ\SAM_6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79072" y="969301"/>
            <a:ext cx="3113497" cy="2043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941664" y="3196749"/>
            <a:ext cx="6125220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Семинар «Какой я родитель?»</a:t>
            </a:r>
            <a:endParaRPr lang="ru-RU" b="1" dirty="0"/>
          </a:p>
        </p:txBody>
      </p:sp>
      <p:pic>
        <p:nvPicPr>
          <p:cNvPr id="17" name="Picture 2" descr="D:\жазек\ата аналар жиналысы фото\IMG-20160611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9645" y="969301"/>
            <a:ext cx="3142315" cy="1997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5366106" y="3196749"/>
            <a:ext cx="4342507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Тренинг «Давайте познакомимся»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" name="Picture 3" descr="D:\ВСЕ ФОТО\посадка\SAM_4364.JPG"/>
          <p:cNvPicPr>
            <a:picLocks noChangeAspect="1" noChangeArrowheads="1"/>
          </p:cNvPicPr>
          <p:nvPr/>
        </p:nvPicPr>
        <p:blipFill>
          <a:blip r:embed="rId5" cstate="print"/>
          <a:srcRect r="14286"/>
          <a:stretch>
            <a:fillRect/>
          </a:stretch>
        </p:blipFill>
        <p:spPr bwMode="auto">
          <a:xfrm>
            <a:off x="3727424" y="3657600"/>
            <a:ext cx="3415289" cy="2302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2963421" y="6038665"/>
            <a:ext cx="4477634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Посадка  «Аллеи роз выпускников»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601119" y="585259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3269" y="3888026"/>
            <a:ext cx="5004235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2854" y="3811217"/>
            <a:ext cx="294962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01119" y="892493"/>
            <a:ext cx="5202238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2350" y="738876"/>
            <a:ext cx="4579776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6807" y="738876"/>
            <a:ext cx="6800531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0675" y="662067"/>
            <a:ext cx="5981190" cy="410017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>
              <a:tabLst>
                <a:tab pos="0" algn="l"/>
                <a:tab pos="495711" algn="l"/>
                <a:tab pos="993179" algn="l"/>
                <a:tab pos="1490647" algn="l"/>
                <a:tab pos="1988116" algn="l"/>
                <a:tab pos="2485584" algn="l"/>
                <a:tab pos="2983053" algn="l"/>
                <a:tab pos="3480521" algn="l"/>
                <a:tab pos="3977990" algn="l"/>
                <a:tab pos="4475457" algn="l"/>
                <a:tab pos="4972926" algn="l"/>
                <a:tab pos="5470394" algn="l"/>
                <a:tab pos="5967863" algn="l"/>
                <a:tab pos="6465331" algn="l"/>
                <a:tab pos="6962800" algn="l"/>
                <a:tab pos="7460268" algn="l"/>
                <a:tab pos="7957737" algn="l"/>
                <a:tab pos="8455204" algn="l"/>
                <a:tab pos="8952673" algn="l"/>
                <a:tab pos="9450141" algn="l"/>
                <a:tab pos="9947610" algn="l"/>
              </a:tabLst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30271" y="514328"/>
            <a:ext cx="8949775" cy="4041781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Выводы: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Результатами работы с календарем «Круглый год-вместе»  стали: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родителей: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эффективное использование дидактических игр для развития малышей;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систематическое предоставление ребенку необходимой информации;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регулярное чтение детям художественной литературы;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развитие интереса к продуктивной деятельности, что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помогает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  развитию  творческих способностей ребенка.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детей: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получение возможностей для своевременного и полноценного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развития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совместными усилиями воспитателей и родителей.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педагога: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повышает профессиональную компетентность по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вопросам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социального партнерства с родителями.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8767" y="4229104"/>
            <a:ext cx="9501254" cy="2318232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Заключение: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заключении хотелось бы еще раз подчеркнуть, что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семья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дошкольное учреждение – два важных социальных института социализации ребенка.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Без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родительского участия процесс воспитания невозможен, или, по крайней мере, неполноценен. Опыт работы с родителями  на основе календаря  показал, что в результате применения современных форм взаимодействия позиция родителей стала более гибкой. Теперь они не зрители и наблюдатели, а активные участники в жизни своего ребёнка. Такие изменения позволяют нам говорить об эффективности использования современных форм в работе с родителями.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3" name="AutoShape 2" descr="blob:https://web.whatsapp.com/3322b6e0-378c-4196-b632-012018ee4d4b"/>
          <p:cNvSpPr>
            <a:spLocks noChangeAspect="1" noChangeArrowheads="1"/>
          </p:cNvSpPr>
          <p:nvPr/>
        </p:nvSpPr>
        <p:spPr bwMode="auto">
          <a:xfrm>
            <a:off x="177020" y="-154093"/>
            <a:ext cx="346816" cy="3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1252" tIns="50626" rIns="101252" bIns="5062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311484" y="2333775"/>
            <a:ext cx="1842455" cy="2918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329505" y="744515"/>
            <a:ext cx="1838365" cy="2949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226667" y="3918394"/>
            <a:ext cx="1991324" cy="30413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56"/>
          <a:stretch/>
        </p:blipFill>
        <p:spPr>
          <a:xfrm rot="16200000">
            <a:off x="7344771" y="3872520"/>
            <a:ext cx="2053634" cy="3195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41" b="2750"/>
          <a:stretch/>
        </p:blipFill>
        <p:spPr>
          <a:xfrm rot="16200000">
            <a:off x="1303017" y="841648"/>
            <a:ext cx="1858599" cy="2918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987395" y="1514460"/>
            <a:ext cx="8534981" cy="4164891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родителями умений работать с детьми в домашних условиях.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знания и представления о календаре.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Раскрыть теоретические основы использования календаря в детском саду.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Изучить методики знакомства детей с календарём.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Повышение активной позиции родителей в процессе воспитания детей;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Партнерство с педагогами;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Инициативность в процессе сотрудничества, побуждение к действиям и применение знаний в семейной среде.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-23502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2987659" y="585766"/>
            <a:ext cx="4644095" cy="440795"/>
          </a:xfrm>
          <a:prstGeom prst="rect">
            <a:avLst/>
          </a:prstGeom>
        </p:spPr>
        <p:txBody>
          <a:bodyPr wrap="none" lIns="101252" tIns="50626" rIns="101252" bIns="50626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комплекта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календаря</a:t>
            </a:r>
            <a:endParaRPr lang="ru-RU" sz="22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329" y="990581"/>
            <a:ext cx="9072626" cy="2564453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Познавательно-исследовательская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 –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представлена </a:t>
            </a: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помощью картинок и иллюстраций.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Картинки предлагаются ребёнку в определённой системе.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Сюжетная игра – представлена в виде бумажных игрушек,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которые делает ребенок при помощи взрослого.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Продуктивная деятельность – представлена в виде изготовления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интересных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малыша поделок.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5. Художественная литература – в виде книжек-самоделок.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49" b="5001"/>
          <a:stretch/>
        </p:blipFill>
        <p:spPr>
          <a:xfrm>
            <a:off x="701643" y="3514724"/>
            <a:ext cx="2683857" cy="16874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4915" y="3514724"/>
            <a:ext cx="2703825" cy="17762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1775" y="5372112"/>
            <a:ext cx="2636201" cy="17607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78" r="2237" b="827"/>
          <a:stretch/>
        </p:blipFill>
        <p:spPr>
          <a:xfrm>
            <a:off x="7131062" y="3514724"/>
            <a:ext cx="2698149" cy="16790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2" t="3065" r="1176" b="1948"/>
          <a:stretch/>
        </p:blipFill>
        <p:spPr>
          <a:xfrm>
            <a:off x="5702303" y="5372112"/>
            <a:ext cx="2725350" cy="1780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3170099" y="685779"/>
            <a:ext cx="3690885" cy="440795"/>
          </a:xfrm>
          <a:prstGeom prst="rect">
            <a:avLst/>
          </a:prstGeom>
        </p:spPr>
        <p:txBody>
          <a:bodyPr wrap="none" lIns="101252" tIns="50626" rIns="101252" bIns="50626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Содержание  деятельности 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4957" y="1295383"/>
            <a:ext cx="4319807" cy="11521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« Круглый год- вместе » 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1535" y="4908863"/>
            <a:ext cx="2620594" cy="10753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Коммуникация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AutoShape 6"/>
          <p:cNvCxnSpPr>
            <a:cxnSpLocks noChangeShapeType="1"/>
          </p:cNvCxnSpPr>
          <p:nvPr/>
        </p:nvCxnSpPr>
        <p:spPr bwMode="auto">
          <a:xfrm flipH="1">
            <a:off x="2763672" y="4262340"/>
            <a:ext cx="245802" cy="61446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" name="AutoShape 6"/>
          <p:cNvCxnSpPr>
            <a:cxnSpLocks noChangeShapeType="1"/>
          </p:cNvCxnSpPr>
          <p:nvPr/>
        </p:nvCxnSpPr>
        <p:spPr bwMode="auto">
          <a:xfrm flipH="1">
            <a:off x="2454500" y="2435902"/>
            <a:ext cx="394105" cy="61507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" name="AutoShape 6"/>
          <p:cNvCxnSpPr>
            <a:cxnSpLocks noChangeShapeType="1"/>
          </p:cNvCxnSpPr>
          <p:nvPr/>
        </p:nvCxnSpPr>
        <p:spPr bwMode="auto">
          <a:xfrm>
            <a:off x="4995489" y="2518521"/>
            <a:ext cx="327736" cy="46085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1" name="Прямоугольник 10"/>
          <p:cNvSpPr/>
          <p:nvPr/>
        </p:nvSpPr>
        <p:spPr>
          <a:xfrm>
            <a:off x="1463103" y="4876809"/>
            <a:ext cx="2864451" cy="10753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Здоровье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AutoShape 6"/>
          <p:cNvCxnSpPr>
            <a:cxnSpLocks noChangeShapeType="1"/>
          </p:cNvCxnSpPr>
          <p:nvPr/>
        </p:nvCxnSpPr>
        <p:spPr bwMode="auto">
          <a:xfrm>
            <a:off x="7091262" y="4262340"/>
            <a:ext cx="327736" cy="61446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3" name="Прямоугольник 12"/>
          <p:cNvSpPr/>
          <p:nvPr/>
        </p:nvSpPr>
        <p:spPr>
          <a:xfrm>
            <a:off x="712456" y="3123511"/>
            <a:ext cx="2212221" cy="10753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94213" y="3113907"/>
            <a:ext cx="2130287" cy="10753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94037" y="3045951"/>
            <a:ext cx="2130287" cy="10753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Социум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AutoShape 6"/>
          <p:cNvCxnSpPr>
            <a:cxnSpLocks noChangeShapeType="1"/>
          </p:cNvCxnSpPr>
          <p:nvPr/>
        </p:nvCxnSpPr>
        <p:spPr bwMode="auto">
          <a:xfrm>
            <a:off x="7194096" y="2585100"/>
            <a:ext cx="327736" cy="46085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3576528" y="838180"/>
            <a:ext cx="2930741" cy="440795"/>
          </a:xfrm>
          <a:prstGeom prst="rect">
            <a:avLst/>
          </a:prstGeom>
        </p:spPr>
        <p:txBody>
          <a:bodyPr wrap="none" lIns="101252" tIns="50626" rIns="101252" bIns="50626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работы</a:t>
            </a:r>
            <a:endParaRPr lang="ru-RU" sz="2200" dirty="0"/>
          </a:p>
        </p:txBody>
      </p:sp>
      <p:cxnSp>
        <p:nvCxnSpPr>
          <p:cNvPr id="5" name="AutoShape 6"/>
          <p:cNvCxnSpPr>
            <a:cxnSpLocks noChangeShapeType="1"/>
          </p:cNvCxnSpPr>
          <p:nvPr/>
        </p:nvCxnSpPr>
        <p:spPr bwMode="auto">
          <a:xfrm flipH="1">
            <a:off x="3170099" y="4345233"/>
            <a:ext cx="327090" cy="5315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" name="AutoShape 6"/>
          <p:cNvCxnSpPr>
            <a:cxnSpLocks noChangeShapeType="1"/>
          </p:cNvCxnSpPr>
          <p:nvPr/>
        </p:nvCxnSpPr>
        <p:spPr bwMode="auto">
          <a:xfrm>
            <a:off x="7395650" y="4262948"/>
            <a:ext cx="163868" cy="53766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" name="AutoShape 6"/>
          <p:cNvCxnSpPr>
            <a:cxnSpLocks noChangeShapeType="1"/>
          </p:cNvCxnSpPr>
          <p:nvPr/>
        </p:nvCxnSpPr>
        <p:spPr bwMode="auto">
          <a:xfrm flipH="1">
            <a:off x="3481621" y="2582281"/>
            <a:ext cx="394105" cy="61507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" name="AutoShape 6"/>
          <p:cNvCxnSpPr>
            <a:cxnSpLocks noChangeShapeType="1"/>
          </p:cNvCxnSpPr>
          <p:nvPr/>
        </p:nvCxnSpPr>
        <p:spPr bwMode="auto">
          <a:xfrm>
            <a:off x="7150496" y="2663345"/>
            <a:ext cx="327736" cy="46085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0" name="Прямоугольник 9"/>
          <p:cNvSpPr/>
          <p:nvPr/>
        </p:nvSpPr>
        <p:spPr>
          <a:xfrm>
            <a:off x="3576527" y="1658146"/>
            <a:ext cx="3850903" cy="93264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 algn="ctr"/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40235" y="3124197"/>
            <a:ext cx="2130287" cy="10753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Настольно-печатные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32102" y="4876809"/>
            <a:ext cx="2458023" cy="11521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Словесные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39492" y="4800608"/>
            <a:ext cx="2458023" cy="10753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Сюжетно-дидактические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33305" y="3200397"/>
            <a:ext cx="2212221" cy="10753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252" tIns="50626" rIns="101252" bIns="50626" anchor="ctr"/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дидактическими игрушками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фон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" y="0"/>
            <a:ext cx="10404511" cy="7315200"/>
          </a:xfrm>
        </p:spPr>
      </p:pic>
      <p:sp>
        <p:nvSpPr>
          <p:cNvPr id="4" name="Прямоугольник 3"/>
          <p:cNvSpPr/>
          <p:nvPr/>
        </p:nvSpPr>
        <p:spPr>
          <a:xfrm>
            <a:off x="1515203" y="815684"/>
            <a:ext cx="7210201" cy="779349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как средство  всестороннего                                              воспитания   личности ребенка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3269" y="1814195"/>
            <a:ext cx="7456003" cy="3487783"/>
          </a:xfrm>
          <a:prstGeom prst="rect">
            <a:avLst/>
          </a:prstGeom>
        </p:spPr>
        <p:txBody>
          <a:bodyPr wrap="square" lIns="101252" tIns="50626" rIns="101252" bIns="50626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Умственное воспитание.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Нравственное воспитание.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Трудовое воспитание.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Эстетическое воспитание.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Физическое воспитание.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успешно проводить всю воспитательную работу с детьми, надо хорошо знать индивидуальные особенности каждого воспитанника. В дидактических играх ярко проявляются черты характера каждого участника, как положительные – настойчивость, целеустремленность, честность и др., так и отрицательные – эгоизм, упрямство, хвастливость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801</Words>
  <Application>Microsoft Office PowerPoint</Application>
  <PresentationFormat>Произвольный</PresentationFormat>
  <Paragraphs>130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\</vt:lpstr>
      <vt:lpstr>\</vt:lpstr>
      <vt:lpstr>\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Asus</cp:lastModifiedBy>
  <cp:revision>89</cp:revision>
  <dcterms:created xsi:type="dcterms:W3CDTF">2019-08-20T11:30:27Z</dcterms:created>
  <dcterms:modified xsi:type="dcterms:W3CDTF">2022-05-27T12:07:35Z</dcterms:modified>
</cp:coreProperties>
</file>